
<file path=[Content_Types].xml><?xml version="1.0" encoding="utf-8"?>
<Types xmlns="http://schemas.openxmlformats.org/package/2006/content-types">
  <Default ContentType="application/x-fontdata" Extension="fntdata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0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binary" PartName="/ppt/metadata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90" r:id="rId16"/>
    <p:sldId id="291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33"/>
      <p:bold r:id="rId34"/>
    </p:embeddedFont>
    <p:embeddedFont>
      <p:font typeface="Montserrat" pitchFamily="2" charset="77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j4+SpQkji1hgLA/Y3mqgm6qXAH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0"/>
  </p:normalViewPr>
  <p:slideViewPr>
    <p:cSldViewPr snapToGrid="0">
      <p:cViewPr varScale="1">
        <p:scale>
          <a:sx n="109" d="100"/>
          <a:sy n="109" d="100"/>
        </p:scale>
        <p:origin x="584" y="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>
          <a:extLst>
            <a:ext uri="{FF2B5EF4-FFF2-40B4-BE49-F238E27FC236}">
              <a16:creationId xmlns:a16="http://schemas.microsoft.com/office/drawing/2014/main" id="{C15ECD09-1A84-CC6D-1EC1-532E2DDD8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9:notes">
            <a:extLst>
              <a:ext uri="{FF2B5EF4-FFF2-40B4-BE49-F238E27FC236}">
                <a16:creationId xmlns:a16="http://schemas.microsoft.com/office/drawing/2014/main" id="{B43E21D8-29B6-6A69-9910-AF223779F1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9:notes">
            <a:extLst>
              <a:ext uri="{FF2B5EF4-FFF2-40B4-BE49-F238E27FC236}">
                <a16:creationId xmlns:a16="http://schemas.microsoft.com/office/drawing/2014/main" id="{EA17AC6C-842B-2851-7C12-4062DEBE1A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99564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>
          <a:extLst>
            <a:ext uri="{FF2B5EF4-FFF2-40B4-BE49-F238E27FC236}">
              <a16:creationId xmlns:a16="http://schemas.microsoft.com/office/drawing/2014/main" id="{1E811D4A-A891-E940-9E73-845B45E95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9:notes">
            <a:extLst>
              <a:ext uri="{FF2B5EF4-FFF2-40B4-BE49-F238E27FC236}">
                <a16:creationId xmlns:a16="http://schemas.microsoft.com/office/drawing/2014/main" id="{99C13FD0-E694-D1FF-CE70-8585D9080F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9:notes">
            <a:extLst>
              <a:ext uri="{FF2B5EF4-FFF2-40B4-BE49-F238E27FC236}">
                <a16:creationId xmlns:a16="http://schemas.microsoft.com/office/drawing/2014/main" id="{F5E6EEAC-9EE0-4CBF-4F8E-A6D06B479C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103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3" name="Google Shape;59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7" name="Google Shape;65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4" name="Google Shape;49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Thành lập Ban Quản lý Năng lượng để đề ra chính sách và mục tiêu tiết kiệm năng lượng hàng năm.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Lắp đặt hệ thống tụ bù cosφ tự động và biến tần cho các thiết bị như máy nén khí, hệ thống máy nén CO₂ và máy nén lạnh CO₂.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Bọc bảo ôn các van và điểm trên đường ống hơi để giảm thất thoát nhiệt.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Sử dụng đèn LED tiết kiệm năng lượng trong khu vực sản xuất và văn phòng.</a:t>
            </a:r>
            <a:endParaRPr/>
          </a:p>
        </p:txBody>
      </p:sp>
      <p:sp>
        <p:nvSpPr>
          <p:cNvPr id="495" name="Google Shape;49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3" name="Google Shape;50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Nhờ những cải tiến này, trong 5 năm, nhà máy đã tiết kiệm được 2.784.415 kWh năng lượng, tương đương 5,5% tổng tiêu thụ năng lượng.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Ngoài ra, từ năm 2016, nhà máy đã chuyển sang sử dụng 100% nhiên liệu sinh khối, giúp giảm 3.368 tấn CO₂ phát thải vào môi trường, tương đương giảm 40,9% CO₂ tại khu vực.</a:t>
            </a:r>
            <a:endParaRPr/>
          </a:p>
        </p:txBody>
      </p:sp>
      <p:sp>
        <p:nvSpPr>
          <p:cNvPr id="504" name="Google Shape;50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7" name="Google Shape;87;p4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3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6" name="Google Shape;46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4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Google Shape;74;p4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4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35"/>
          <p:cNvGrpSpPr/>
          <p:nvPr/>
        </p:nvGrpSpPr>
        <p:grpSpPr>
          <a:xfrm>
            <a:off x="11506200" y="6248400"/>
            <a:ext cx="457200" cy="457200"/>
            <a:chOff x="11582400" y="6248400"/>
            <a:chExt cx="457200" cy="457200"/>
          </a:xfrm>
        </p:grpSpPr>
        <p:sp>
          <p:nvSpPr>
            <p:cNvPr id="11" name="Google Shape;11;p35"/>
            <p:cNvSpPr/>
            <p:nvPr/>
          </p:nvSpPr>
          <p:spPr>
            <a:xfrm rot="5400000">
              <a:off x="11582400" y="6248400"/>
              <a:ext cx="457200" cy="457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5882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35"/>
            <p:cNvSpPr/>
            <p:nvPr/>
          </p:nvSpPr>
          <p:spPr>
            <a:xfrm rot="5400000" flipH="1">
              <a:off x="119687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F49F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35"/>
            <p:cNvSpPr/>
            <p:nvPr/>
          </p:nvSpPr>
          <p:spPr>
            <a:xfrm rot="5400000" flipH="1">
              <a:off x="118544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0B93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35"/>
            <p:cNvSpPr/>
            <p:nvPr/>
          </p:nvSpPr>
          <p:spPr>
            <a:xfrm rot="5400000" flipH="1">
              <a:off x="117401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149A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35"/>
            <p:cNvSpPr/>
            <p:nvPr/>
          </p:nvSpPr>
          <p:spPr>
            <a:xfrm rot="5400000" flipH="1">
              <a:off x="116258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7159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35"/>
          <p:cNvSpPr txBox="1"/>
          <p:nvPr/>
        </p:nvSpPr>
        <p:spPr>
          <a:xfrm>
            <a:off x="11613220" y="6392138"/>
            <a:ext cx="25167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sz="1400" b="1" i="0" u="none" strike="noStrike" cap="none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Google Shape;17;p3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229600" y="117082"/>
            <a:ext cx="2095284" cy="432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439400" y="-112667"/>
            <a:ext cx="1338715" cy="89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15684" y="6238076"/>
            <a:ext cx="1263952" cy="414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868234" y="6176750"/>
            <a:ext cx="537281" cy="4757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35"/>
          <p:cNvCxnSpPr/>
          <p:nvPr/>
        </p:nvCxnSpPr>
        <p:spPr>
          <a:xfrm>
            <a:off x="640420" y="106680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87C6C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notesSlides/notesSlide17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NEEP - Chương trình mục tiêu quốc gia về sử dụng năng lượng tiết kiệm và  hiệu quả" id="95" name="Google Shape;95;p1"/>
          <p:cNvPicPr preferRelativeResize="0"/>
          <p:nvPr/>
        </p:nvPicPr>
        <p:blipFill rotWithShape="1">
          <a:blip r:embed="rId3">
            <a:alphaModFix amt="13000"/>
          </a:blip>
          <a:srcRect r="193"/>
          <a:stretch/>
        </p:blipFill>
        <p:spPr>
          <a:xfrm>
            <a:off x="8388461" y="2461018"/>
            <a:ext cx="1612790" cy="1709794"/>
          </a:xfrm>
          <a:custGeom>
            <a:avLst/>
            <a:gdLst/>
            <a:ahLst/>
            <a:cxnLst/>
            <a:rect b="b" l="l" r="r" t="t"/>
            <a:pathLst>
              <a:path extrusionOk="0" h="888618" w="838200">
                <a:moveTo>
                  <a:pt x="0" y="0"/>
                </a:moveTo>
                <a:lnTo>
                  <a:pt x="838200" y="0"/>
                </a:lnTo>
                <a:lnTo>
                  <a:pt x="838200" y="888618"/>
                </a:lnTo>
                <a:lnTo>
                  <a:pt x="0" y="88861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6" name="Google Shape;96;p1"/>
          <p:cNvSpPr txBox="1"/>
          <p:nvPr/>
        </p:nvSpPr>
        <p:spPr>
          <a:xfrm>
            <a:off x="558677" y="4343400"/>
            <a:ext cx="6084201" cy="1015663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cap="none" i="0" lang="en-US" strike="noStrike" sz="2000" u="none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MODULE 9.3 </a:t>
            </a:r>
            <a:endParaRPr b="1" sz="2000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studies on efficient energy measures in the beverage industry</a:t>
            </a:r>
            <a:endParaRPr/>
          </a:p>
        </p:txBody>
      </p:sp>
      <p:grpSp>
        <p:nvGrpSpPr>
          <p:cNvPr id="97" name="Google Shape;97;p1"/>
          <p:cNvGrpSpPr/>
          <p:nvPr/>
        </p:nvGrpSpPr>
        <p:grpSpPr>
          <a:xfrm>
            <a:off x="6626151" y="1666242"/>
            <a:ext cx="5417234" cy="4460650"/>
            <a:chOff x="1079350" y="238125"/>
            <a:chExt cx="5461275" cy="4525625"/>
          </a:xfrm>
        </p:grpSpPr>
        <p:sp>
          <p:nvSpPr>
            <p:cNvPr id="98" name="Google Shape;98;p1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b="b" l="l" r="r" t="t"/>
              <a:pathLst>
                <a:path extrusionOk="0" h="17377" w="41992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b="b" l="l" r="r" t="t"/>
              <a:pathLst>
                <a:path extrusionOk="0" h="18860" w="45611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b="b" l="l" r="r" t="t"/>
              <a:pathLst>
                <a:path extrusionOk="0" h="15039" w="36394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b="b" l="l" r="r" t="t"/>
              <a:pathLst>
                <a:path extrusionOk="0" h="78498" w="26931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b="b" l="l" r="r" t="t"/>
              <a:pathLst>
                <a:path extrusionOk="0" h="77869" w="5373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b="b" l="l" r="r" t="t"/>
              <a:pathLst>
                <a:path extrusionOk="0" h="2608" w="1439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b="b" l="l" r="r" t="t"/>
              <a:pathLst>
                <a:path extrusionOk="0" h="5800" w="2788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b="b" l="l" r="r" t="t"/>
              <a:pathLst>
                <a:path extrusionOk="0" h="5463" w="171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b="b" l="l" r="r" t="t"/>
              <a:pathLst>
                <a:path extrusionOk="0" h="1238" w="1214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b="b" l="l" r="r" t="t"/>
              <a:pathLst>
                <a:path extrusionOk="0" h="5890" w="1822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b="b" l="l" r="r" t="t"/>
              <a:pathLst>
                <a:path extrusionOk="0" h="2991" w="1439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b="b" l="l" r="r" t="t"/>
              <a:pathLst>
                <a:path extrusionOk="0" h="8228" w="1777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b="b" l="l" r="r" t="t"/>
              <a:pathLst>
                <a:path extrusionOk="0" h="3777" w="1238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b="b" l="l" r="r" t="t"/>
              <a:pathLst>
                <a:path extrusionOk="0" h="4924" w="135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b="b" l="l" r="r" t="t"/>
              <a:pathLst>
                <a:path extrusionOk="0" h="4946" w="1664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b="b" l="l" r="r" t="t"/>
              <a:pathLst>
                <a:path extrusionOk="0" h="6003" w="2473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b="b" l="l" r="r" t="t"/>
              <a:pathLst>
                <a:path extrusionOk="0" h="2901" w="1552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b="b" l="l" r="r" t="t"/>
              <a:pathLst>
                <a:path extrusionOk="0" h="76475" w="29133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b="b" l="l" r="r" t="t"/>
              <a:pathLst>
                <a:path extrusionOk="0" h="76430" w="16163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b="b" l="l" r="r" t="t"/>
              <a:pathLst>
                <a:path extrusionOk="0" h="2654" w="1327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b="b" l="l" r="r" t="t"/>
              <a:pathLst>
                <a:path extrusionOk="0" h="6025" w="1686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b="b" l="l" r="r" t="t"/>
              <a:pathLst>
                <a:path extrusionOk="0" h="5464" w="1732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193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b="b" l="l" r="r" t="t"/>
              <a:pathLst>
                <a:path extrusionOk="0" h="5868" w="1709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b="b" l="l" r="r" t="t"/>
              <a:pathLst>
                <a:path extrusionOk="0" h="3013" w="144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b="b" l="l" r="r" t="t"/>
              <a:pathLst>
                <a:path extrusionOk="0" h="8183" w="2339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b="b" l="l" r="r" t="t"/>
              <a:pathLst>
                <a:path extrusionOk="0" h="3710" w="1867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b="b" l="l" r="r" t="t"/>
              <a:pathLst>
                <a:path extrusionOk="0" h="4857" w="1979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b="b" l="l" r="r" t="t"/>
              <a:pathLst>
                <a:path extrusionOk="0" h="4947" w="1665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b="b" l="l" r="r" t="t"/>
              <a:pathLst>
                <a:path extrusionOk="0" h="6160" w="1327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b="b" l="l" r="r" t="t"/>
              <a:pathLst>
                <a:path extrusionOk="0" h="2833" w="1912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b="b" l="l" r="r" t="t"/>
              <a:pathLst>
                <a:path extrusionOk="0" h="75216" w="42284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b="b" l="l" r="r" t="t"/>
              <a:pathLst>
                <a:path extrusionOk="0" h="9735" w="11173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b="b" l="l" r="r" t="t"/>
              <a:pathLst>
                <a:path extrusionOk="0" h="11353" w="6183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b="b" l="l" r="r" t="t"/>
              <a:pathLst>
                <a:path extrusionOk="0" h="14590" w="6587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b="b" l="l" r="r" t="t"/>
              <a:pathLst>
                <a:path extrusionOk="0" h="9420" w="10094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b="b" l="l" r="r" t="t"/>
              <a:pathLst>
                <a:path extrusionOk="0" h="15512" w="1956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b="b" l="l" r="r" t="t"/>
              <a:pathLst>
                <a:path extrusionOk="0" h="6138" w="10971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b="b" l="l" r="r" t="t"/>
              <a:pathLst>
                <a:path extrusionOk="0" h="9240" w="951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b="b" l="l" r="r" t="t"/>
              <a:pathLst>
                <a:path extrusionOk="0" h="66314" w="36394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b="b" l="l" r="r" t="t"/>
              <a:pathLst>
                <a:path extrusionOk="0" h="6228" w="308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b="b" l="l" r="r" t="t"/>
              <a:pathLst>
                <a:path extrusionOk="0" h="8341" w="153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b="b" l="l" r="r" t="t"/>
              <a:pathLst>
                <a:path extrusionOk="0" h="1417" w="7172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b="b" l="l" r="r" t="t"/>
              <a:pathLst>
                <a:path extrusionOk="0" h="2407" w="6655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b="b" l="l" r="r" t="t"/>
              <a:pathLst>
                <a:path extrusionOk="0" h="6497" w="5463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b="b" l="l" r="r" t="t"/>
              <a:pathLst>
                <a:path extrusionOk="0" h="3845" w="5846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b="b" l="l" r="r" t="t"/>
              <a:pathLst>
                <a:path extrusionOk="0" h="5868" w="625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b="b" l="l" r="r" t="t"/>
              <a:pathLst>
                <a:path extrusionOk="0" h="3148" w="6744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b="b" l="l" r="r" t="t"/>
              <a:pathLst>
                <a:path extrusionOk="0" h="7397" w="2317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b="b" l="l" r="r" t="t"/>
              <a:pathLst>
                <a:path extrusionOk="0" h="1575" w="7171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b="b" l="l" r="r" t="t"/>
              <a:pathLst>
                <a:path extrusionOk="0" h="70159" w="26594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b="b" l="l" r="r" t="t"/>
              <a:pathLst>
                <a:path extrusionOk="0" h="5418" w="4586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b="b" l="l" r="r" t="t"/>
              <a:pathLst>
                <a:path extrusionOk="0" h="8048" w="3373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b="b" l="l" r="r" t="t"/>
              <a:pathLst>
                <a:path extrusionOk="0" h="3013" w="6925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b="b" l="l" r="r" t="t"/>
              <a:pathLst>
                <a:path extrusionOk="0" h="4092" w="6003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b="b" l="l" r="r" t="t"/>
              <a:pathLst>
                <a:path extrusionOk="0" h="4879" w="6925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b="b" l="l" r="r" t="t"/>
              <a:pathLst>
                <a:path extrusionOk="0" h="5216" w="4789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7464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b="b" l="l" r="r" t="t"/>
              <a:pathLst>
                <a:path extrusionOk="0" h="4811" w="5868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b="b" l="l" r="r" t="t"/>
              <a:pathLst>
                <a:path extrusionOk="0" h="6745" w="4227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b="b" l="l" r="r" t="t"/>
              <a:pathLst>
                <a:path extrusionOk="0" h="3395" w="6789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b="b" l="l" r="r" t="t"/>
              <a:pathLst>
                <a:path extrusionOk="0" h="55232" w="3590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b="b" l="l" r="r" t="t"/>
              <a:pathLst>
                <a:path extrusionOk="0" h="54647" w="25649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b="b" l="l" r="r" t="t"/>
              <a:pathLst>
                <a:path extrusionOk="0" h="5824" w="2856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b="b" l="l" r="r" t="t"/>
              <a:pathLst>
                <a:path extrusionOk="0" h="2451" w="1732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192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b="b" l="l" r="r" t="t"/>
              <a:pathLst>
                <a:path extrusionOk="0" h="4520" w="2834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b="b" l="l" r="r" t="t"/>
              <a:pathLst>
                <a:path extrusionOk="0" h="2991" w="2114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b="b" l="l" r="r" t="t"/>
              <a:pathLst>
                <a:path extrusionOk="0" h="3283" w="2091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b="b" l="l" r="r" t="t"/>
              <a:pathLst>
                <a:path extrusionOk="0" h="6228" w="4024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b="b" l="l" r="r" t="t"/>
              <a:pathLst>
                <a:path extrusionOk="0" h="5171" w="3777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b="b" l="l" r="r" t="t"/>
              <a:pathLst>
                <a:path extrusionOk="0" h="6116" w="4968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b="b" l="l" r="r" t="t"/>
              <a:pathLst>
                <a:path extrusionOk="0" h="4632" w="3418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b="b" l="l" r="r" t="t"/>
              <a:pathLst>
                <a:path extrusionOk="0" h="50804" w="44014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b="b" l="l" r="r" t="t"/>
              <a:pathLst>
                <a:path extrusionOk="0" h="49073" w="35675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b="b" l="l" r="r" t="t"/>
              <a:pathLst>
                <a:path extrusionOk="0" h="5418" w="3733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b="b" l="l" r="r" t="t"/>
              <a:pathLst>
                <a:path extrusionOk="0" h="2339" w="1979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215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b="b" l="l" r="r" t="t"/>
              <a:pathLst>
                <a:path extrusionOk="0" h="4159" w="3462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b="b" l="l" r="r" t="t"/>
              <a:pathLst>
                <a:path extrusionOk="0" h="2788" w="2451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b="b" l="l" r="r" t="t"/>
              <a:pathLst>
                <a:path extrusionOk="0" h="3081" w="2473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b="b" l="l" r="r" t="t"/>
              <a:pathLst>
                <a:path extrusionOk="0" h="5576" w="4947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b="b" l="l" r="r" t="t"/>
              <a:pathLst>
                <a:path extrusionOk="0" h="4632" w="4497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b="b" l="l" r="r" t="t"/>
              <a:pathLst>
                <a:path extrusionOk="0" h="5284" w="5846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b="b" l="l" r="r" t="t"/>
              <a:pathLst>
                <a:path extrusionOk="0" h="4160" w="4047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b="b" l="l" r="r" t="t"/>
              <a:pathLst>
                <a:path extrusionOk="0" h="70203" w="34911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b="b" l="l" r="r" t="t"/>
              <a:pathLst>
                <a:path extrusionOk="0" h="69641" w="22862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b="b" l="l" r="r" t="t"/>
              <a:pathLst>
                <a:path extrusionOk="0" h="7868" w="3126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b="b" l="l" r="r" t="t"/>
              <a:pathLst>
                <a:path extrusionOk="0" h="5418" w="2653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b="b" l="l" r="r" t="t"/>
              <a:pathLst>
                <a:path extrusionOk="0" h="2564" w="153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b="b" l="l" r="r" t="t"/>
              <a:pathLst>
                <a:path extrusionOk="0" h="6205" w="2788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b="b" l="l" r="r" t="t"/>
              <a:pathLst>
                <a:path extrusionOk="0" h="5599" w="2923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b="b" l="l" r="r" t="t"/>
              <a:pathLst>
                <a:path extrusionOk="0" h="5306" w="290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b="b" l="l" r="r" t="t"/>
              <a:pathLst>
                <a:path extrusionOk="0" h="4406" w="2452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b="b" l="l" r="r" t="t"/>
              <a:pathLst>
                <a:path extrusionOk="0" h="7464" w="3688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b="b" l="l" r="r" t="t"/>
              <a:pathLst>
                <a:path extrusionOk="0" h="6205" w="2654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b="b" l="l" r="r" t="t"/>
              <a:pathLst>
                <a:path extrusionOk="0" h="3305" w="1867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b="b" l="l" r="r" t="t"/>
              <a:pathLst>
                <a:path extrusionOk="0" h="4182" w="2519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b="b" l="l" r="r" t="t"/>
              <a:pathLst>
                <a:path extrusionOk="0" h="72069" w="32303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b="b" l="l" r="r" t="t"/>
              <a:pathLst>
                <a:path extrusionOk="0" h="71665" w="19783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b="b" l="l" r="r" t="t"/>
              <a:pathLst>
                <a:path extrusionOk="0" h="8071" w="2811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b="b" l="l" r="r" t="t"/>
              <a:pathLst>
                <a:path extrusionOk="0" h="5576" w="2452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b="b" l="l" r="r" t="t"/>
              <a:pathLst>
                <a:path extrusionOk="0" h="2631" w="1484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b="b" l="l" r="r" t="t"/>
              <a:pathLst>
                <a:path extrusionOk="0" h="6363" w="2586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b="b" l="l" r="r" t="t"/>
              <a:pathLst>
                <a:path extrusionOk="0" h="5778" w="2744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b="b" l="l" r="r" t="t"/>
              <a:pathLst>
                <a:path extrusionOk="0" h="5441" w="2744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b="b" l="l" r="r" t="t"/>
              <a:pathLst>
                <a:path extrusionOk="0" h="4519" w="2317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b="b" l="l" r="r" t="t"/>
              <a:pathLst>
                <a:path extrusionOk="0" h="7667" w="3418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b="b" l="l" r="r" t="t"/>
              <a:pathLst>
                <a:path extrusionOk="0" h="6340" w="2429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b="b" l="l" r="r" t="t"/>
              <a:pathLst>
                <a:path extrusionOk="0" h="3395" w="1754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b="b" l="l" r="r" t="t"/>
              <a:pathLst>
                <a:path extrusionOk="0" h="4317" w="2361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b="b" l="l" r="r" t="t"/>
              <a:pathLst>
                <a:path extrusionOk="0" h="75756" w="31877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b="b" l="l" r="r" t="t"/>
              <a:pathLst>
                <a:path extrusionOk="0" h="75666" w="19895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b="b" l="l" r="r" t="t"/>
              <a:pathLst>
                <a:path extrusionOk="0" h="2631" w="1394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b="b" l="l" r="r" t="t"/>
              <a:pathLst>
                <a:path extrusionOk="0" h="6047" w="144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b="b" l="l" r="r" t="t"/>
              <a:pathLst>
                <a:path extrusionOk="0" h="5419" w="1934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b="b" l="l" r="r" t="t"/>
              <a:pathLst>
                <a:path extrusionOk="0" h="1238" w="1192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b="b" l="l" r="r" t="t"/>
              <a:pathLst>
                <a:path extrusionOk="0" h="5845" w="1957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b="b" l="l" r="r" t="t"/>
              <a:pathLst>
                <a:path extrusionOk="0" h="2990" w="153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b="b" l="l" r="r" t="t"/>
              <a:pathLst>
                <a:path extrusionOk="0" h="8116" w="2676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b="b" l="l" r="r" t="t"/>
              <a:pathLst>
                <a:path extrusionOk="0" h="3665" w="1957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b="b" l="l" r="r" t="t"/>
              <a:pathLst>
                <a:path extrusionOk="0" h="4834" w="2137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b="b" l="l" r="r" t="t"/>
              <a:pathLst>
                <a:path extrusionOk="0" h="4901" w="1845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b="b" l="l" r="r" t="t"/>
              <a:pathLst>
                <a:path extrusionOk="0" h="6160" w="1395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b="b" l="l" r="r" t="t"/>
              <a:pathLst>
                <a:path extrusionOk="0" h="2811" w="1979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b="b" l="l" r="r" t="t"/>
              <a:pathLst>
                <a:path extrusionOk="0" h="59818" w="24189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b="b" l="l" r="r" t="t"/>
              <a:pathLst>
                <a:path extrusionOk="0" h="59054" w="10859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b="b" l="l" r="r" t="t"/>
              <a:pathLst>
                <a:path extrusionOk="0" h="6070" w="1597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b="b" l="l" r="r" t="t"/>
              <a:pathLst>
                <a:path extrusionOk="0" h="2541" w="1394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215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b="b" l="l" r="r" t="t"/>
              <a:pathLst>
                <a:path extrusionOk="0" h="4812" w="1889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b="b" l="l" r="r" t="t"/>
              <a:pathLst>
                <a:path extrusionOk="0" h="3148" w="1619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b="b" l="l" r="r" t="t"/>
              <a:pathLst>
                <a:path extrusionOk="0" h="3418" w="153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b="b" l="l" r="r" t="t"/>
              <a:pathLst>
                <a:path extrusionOk="0" h="6745" w="2654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b="b" l="l" r="r" t="t"/>
              <a:pathLst>
                <a:path extrusionOk="0" h="5688" w="2653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b="b" l="l" r="r" t="t"/>
              <a:pathLst>
                <a:path extrusionOk="0" h="6902" w="3598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b="b" l="l" r="r" t="t"/>
              <a:pathLst>
                <a:path extrusionOk="0" h="5059" w="2451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b="b" l="l" r="r" t="t"/>
              <a:pathLst>
                <a:path extrusionOk="0" h="71439" w="34889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b="b" l="l" r="r" t="t"/>
              <a:pathLst>
                <a:path extrusionOk="0" h="70855" w="22884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b="b" l="l" r="r" t="t"/>
              <a:pathLst>
                <a:path extrusionOk="0" h="8003" w="3103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b="b" l="l" r="r" t="t"/>
              <a:pathLst>
                <a:path extrusionOk="0" h="5531" w="2654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b="b" l="l" r="r" t="t"/>
              <a:pathLst>
                <a:path extrusionOk="0" h="2608" w="1529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b="b" l="l" r="r" t="t"/>
              <a:pathLst>
                <a:path extrusionOk="0" h="6318" w="2789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b="b" l="l" r="r" t="t"/>
              <a:pathLst>
                <a:path extrusionOk="0" h="5710" w="2923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b="b" l="l" r="r" t="t"/>
              <a:pathLst>
                <a:path extrusionOk="0" h="5373" w="2923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b="b" l="l" r="r" t="t"/>
              <a:pathLst>
                <a:path extrusionOk="0" h="4474" w="2473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b="b" l="l" r="r" t="t"/>
              <a:pathLst>
                <a:path extrusionOk="0" h="7576" w="3687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b="b" l="l" r="r" t="t"/>
              <a:pathLst>
                <a:path extrusionOk="0" h="6295" w="2631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b="b" l="l" r="r" t="t"/>
              <a:pathLst>
                <a:path extrusionOk="0" h="3373" w="1867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b="b" l="l" r="r" t="t"/>
              <a:pathLst>
                <a:path extrusionOk="0" h="4249" w="2519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b="b" l="l" r="r" t="t"/>
              <a:pathLst>
                <a:path extrusionOk="0" h="75778" w="31876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b="b" l="l" r="r" t="t"/>
              <a:pathLst>
                <a:path extrusionOk="0" h="75666" w="19895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b="b" l="l" r="r" t="t"/>
              <a:pathLst>
                <a:path extrusionOk="0" h="2631" w="1395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b="b" l="l" r="r" t="t"/>
              <a:pathLst>
                <a:path extrusionOk="0" h="6048" w="1439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b="b" l="l" r="r" t="t"/>
              <a:pathLst>
                <a:path extrusionOk="0" h="5441" w="1934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b="b" l="l" r="r" t="t"/>
              <a:pathLst>
                <a:path extrusionOk="0" h="1238" w="1215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b="b" l="l" r="r" t="t"/>
              <a:pathLst>
                <a:path extrusionOk="0" h="5823" w="1957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b="b" l="l" r="r" t="t"/>
              <a:pathLst>
                <a:path extrusionOk="0" h="2991" w="153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b="b" l="l" r="r" t="t"/>
              <a:pathLst>
                <a:path extrusionOk="0" h="8116" w="2676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b="b" l="l" r="r" t="t"/>
              <a:pathLst>
                <a:path extrusionOk="0" h="3665" w="198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b="b" l="l" r="r" t="t"/>
              <a:pathLst>
                <a:path extrusionOk="0" h="4812" w="2136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b="b" l="l" r="r" t="t"/>
              <a:pathLst>
                <a:path extrusionOk="0" h="4924" w="1866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b="b" l="l" r="r" t="t"/>
              <a:pathLst>
                <a:path extrusionOk="0" h="6138" w="1395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b="b" l="l" r="r" t="t"/>
              <a:pathLst>
                <a:path extrusionOk="0" h="2788" w="1979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b="b" l="l" r="r" t="t"/>
              <a:pathLst>
                <a:path extrusionOk="0" h="78655" w="37002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b="b" l="l" r="r" t="t"/>
              <a:pathLst>
                <a:path extrusionOk="0" h="10836" w="10094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b="b" l="l" r="r" t="t"/>
              <a:pathLst>
                <a:path extrusionOk="0" h="10701" w="7329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b="b" l="l" r="r" t="t"/>
              <a:pathLst>
                <a:path extrusionOk="0" h="13893" w="8138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b="b" l="l" r="r" t="t"/>
              <a:pathLst>
                <a:path extrusionOk="0" h="10431" w="9083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b="b" l="l" r="r" t="t"/>
              <a:pathLst>
                <a:path extrusionOk="0" h="15376" w="3305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b="b" l="l" r="r" t="t"/>
              <a:pathLst>
                <a:path extrusionOk="0" h="7262" w="10318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b="b" l="l" r="r" t="t"/>
              <a:pathLst>
                <a:path extrusionOk="0" h="10161" w="8498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b="b" l="l" r="r" t="t"/>
              <a:pathLst>
                <a:path extrusionOk="0" h="81668" w="32348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b="b" l="l" r="r" t="t"/>
              <a:pathLst>
                <a:path extrusionOk="0" h="12207" w="834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b="b" l="l" r="r" t="t"/>
              <a:pathLst>
                <a:path extrusionOk="0" h="9532" w="8835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b="b" l="l" r="r" t="t"/>
              <a:pathLst>
                <a:path extrusionOk="0" h="12544" w="10139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b="b" l="l" r="r" t="t"/>
              <a:pathLst>
                <a:path extrusionOk="0" h="11577" w="7442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b="b" l="l" r="r" t="t"/>
              <a:pathLst>
                <a:path extrusionOk="0" h="14837" w="5688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b="b" l="l" r="r" t="t"/>
              <a:pathLst>
                <a:path extrusionOk="0" h="8701" w="9195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b="b" l="l" r="r" t="t"/>
              <a:pathLst>
                <a:path extrusionOk="0" h="11240" w="6902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75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b="b" l="l" r="r" t="t"/>
              <a:pathLst>
                <a:path extrusionOk="0" h="15466" w="8251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75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29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53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b="b" l="l" r="r" t="t"/>
              <a:pathLst>
                <a:path extrusionOk="0" h="15466" w="8251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53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1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52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b="b" l="l" r="r" t="t"/>
              <a:pathLst>
                <a:path extrusionOk="0" h="10477" w="6475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1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b="b" l="l" r="r" t="t"/>
              <a:pathLst>
                <a:path extrusionOk="0" h="10499" w="6475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b="b" l="l" r="r" t="t"/>
              <a:pathLst>
                <a:path extrusionOk="0" h="15489" w="8229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b="b" l="l" r="r" t="t"/>
              <a:pathLst>
                <a:path extrusionOk="0" h="10477" w="6452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1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b="b" l="l" r="r" t="t"/>
              <a:pathLst>
                <a:path extrusionOk="0" h="21558" w="4024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34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56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b="b" l="l" r="r" t="t"/>
              <a:pathLst>
                <a:path extrusionOk="0" h="5328" w="5328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b="b" l="l" r="r" t="t"/>
              <a:pathLst>
                <a:path extrusionOk="0" h="33315" w="5756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b="b" l="l" r="r" t="t"/>
              <a:pathLst>
                <a:path extrusionOk="0" h="21558" w="4002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56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56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b="b" l="l" r="r" t="t"/>
              <a:pathLst>
                <a:path extrusionOk="0" h="5329" w="5328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b="b" l="l" r="r" t="t"/>
              <a:pathLst>
                <a:path extrusionOk="0" h="33315" w="5756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b="b" l="l" r="r" t="t"/>
              <a:pathLst>
                <a:path extrusionOk="0" h="14792" w="8071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b="b" l="l" r="r" t="t"/>
              <a:pathLst>
                <a:path extrusionOk="0" h="23110" w="36148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31876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29336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31404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37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6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b="b" l="l" r="r" t="t"/>
              <a:pathLst>
                <a:path extrusionOk="0" h="14792" w="8049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b="b" l="l" r="r" t="t"/>
              <a:pathLst>
                <a:path extrusionOk="0" h="23110" w="36147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31876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29336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31404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6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37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b="b" l="l" r="r" t="t"/>
              <a:pathLst>
                <a:path extrusionOk="0" h="29561" w="29583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b="b" l="l" r="r" t="t"/>
              <a:pathLst>
                <a:path extrusionOk="0" h="76363" w="177091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b="b" l="l" r="r" t="t"/>
              <a:pathLst>
                <a:path extrusionOk="0" h="76363" w="177091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b="b" l="l" r="r" t="t"/>
              <a:pathLst>
                <a:path extrusionOk="0" h="76363" w="177091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b="b" l="l" r="r" t="t"/>
              <a:pathLst>
                <a:path extrusionOk="0" h="44285" w="30438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b="b" l="l" r="r" t="t"/>
              <a:pathLst>
                <a:path extrusionOk="0" h="47634" w="38868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b="b" l="l" r="r" t="t"/>
              <a:pathLst>
                <a:path extrusionOk="0" h="44285" w="70136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b="b" l="l" r="r" t="t"/>
              <a:pathLst>
                <a:path extrusionOk="0" h="57772" w="46578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b="b" l="l" r="r" t="t"/>
              <a:pathLst>
                <a:path extrusionOk="0" h="44285" w="30415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b="b" l="l" r="r" t="t"/>
              <a:pathLst>
                <a:path extrusionOk="0" h="47634" w="38868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b="b" l="l" r="r" t="t"/>
              <a:pathLst>
                <a:path extrusionOk="0" h="2137" w="1237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b="b" l="l" r="r" t="t"/>
              <a:pathLst>
                <a:path extrusionOk="0" h="4092" w="135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b="b" l="l" r="r" t="t"/>
              <a:pathLst>
                <a:path extrusionOk="0" h="5014" w="1642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b="b" l="l" r="r" t="t"/>
              <a:pathLst>
                <a:path extrusionOk="0" h="12476" w="5665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b="b" l="l" r="r" t="t"/>
              <a:pathLst>
                <a:path extrusionOk="0" h="4677" w="3148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b="b" l="l" r="r" t="t"/>
              <a:pathLst>
                <a:path extrusionOk="0" h="4475" w="4699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3935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b="b" l="l" r="r" t="t"/>
              <a:pathLst>
                <a:path extrusionOk="0" h="2204" w="2024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b="b" l="l" r="r" t="t"/>
              <a:pathLst>
                <a:path extrusionOk="0" h="8026" w="8475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b="b" l="l" r="r" t="t"/>
              <a:pathLst>
                <a:path extrusionOk="0" h="7554" w="7419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b="b" l="l" r="r" t="t"/>
              <a:pathLst>
                <a:path extrusionOk="0" h="3620" w="4429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b="b" l="l" r="r" t="t"/>
              <a:pathLst>
                <a:path extrusionOk="0" h="5126" w="1822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b="b" l="l" r="r" t="t"/>
              <a:pathLst>
                <a:path extrusionOk="0" h="5935" w="2002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5665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b="b" l="l" r="r" t="t"/>
              <a:pathLst>
                <a:path extrusionOk="0" h="5936" w="8701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b="b" l="l" r="r" t="t"/>
              <a:pathLst>
                <a:path extrusionOk="0" h="6385" w="4632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452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b="b" l="l" r="r" t="t"/>
              <a:pathLst>
                <a:path extrusionOk="0" h="8498" w="8813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b="b" l="l" r="r" t="t"/>
              <a:pathLst>
                <a:path extrusionOk="0" h="2586" w="2564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b="b" l="l" r="r" t="t"/>
              <a:pathLst>
                <a:path extrusionOk="0" h="21918" w="2496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b="b" l="l" r="r" t="t"/>
              <a:pathLst>
                <a:path extrusionOk="0" h="6947" w="4564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b="b" l="l" r="r" t="t"/>
              <a:pathLst>
                <a:path extrusionOk="0" h="10004" w="3485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b="b" l="l" r="r" t="t"/>
              <a:pathLst>
                <a:path extrusionOk="0" h="6025" w="12432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b="b" l="l" r="r" t="t"/>
              <a:pathLst>
                <a:path extrusionOk="0" h="10319" w="7532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b="b" l="l" r="r" t="t"/>
              <a:pathLst>
                <a:path extrusionOk="0" h="13556" w="9217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b="b" l="l" r="r" t="t"/>
              <a:pathLst>
                <a:path extrusionOk="0" h="6003" w="14387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b="b" l="l" r="r" t="t"/>
              <a:pathLst>
                <a:path extrusionOk="0" h="10004" w="13308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b="b" l="l" r="r" t="t"/>
              <a:pathLst>
                <a:path extrusionOk="0" h="4587" w="2069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b="b" l="l" r="r" t="t"/>
              <a:pathLst>
                <a:path extrusionOk="0" h="10926" w="5464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b="b" l="l" r="r" t="t"/>
              <a:pathLst>
                <a:path extrusionOk="0" h="2563" w="2586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b="b" l="l" r="r" t="t"/>
              <a:pathLst>
                <a:path extrusionOk="0" h="1799" w="1687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b="b" l="l" r="r" t="t"/>
              <a:pathLst>
                <a:path extrusionOk="0" h="1485" w="135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b="b" l="l" r="r" t="t"/>
              <a:pathLst>
                <a:path extrusionOk="0" h="3170" w="1642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b="b" l="l" r="r" t="t"/>
              <a:pathLst>
                <a:path extrusionOk="0" h="3463" w="144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b="b" l="l" r="r" t="t"/>
              <a:pathLst>
                <a:path extrusionOk="0" h="7667" w="5441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b="b" l="l" r="r" t="t"/>
              <a:pathLst>
                <a:path extrusionOk="0" h="5284" w="2181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b="b" l="l" r="r" t="t"/>
              <a:pathLst>
                <a:path extrusionOk="0" h="1912" w="126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b="b" l="l" r="r" t="t"/>
              <a:pathLst>
                <a:path extrusionOk="0" h="1866" w="1507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b="b" l="l" r="r" t="t"/>
              <a:pathLst>
                <a:path extrusionOk="0" h="2227" w="1552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b="b" l="l" r="r" t="t"/>
              <a:pathLst>
                <a:path extrusionOk="0" h="2047" w="135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b="b" l="l" r="r" t="t"/>
              <a:pathLst>
                <a:path extrusionOk="0" h="3080" w="1867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b="b" l="l" r="r" t="t"/>
              <a:pathLst>
                <a:path extrusionOk="0" h="1822" w="1709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193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b="b" l="l" r="r" t="t"/>
              <a:pathLst>
                <a:path extrusionOk="0" h="4204" w="144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b="b" l="l" r="r" t="t"/>
              <a:pathLst>
                <a:path extrusionOk="0" h="4834" w="1732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b="b" l="l" r="r" t="t"/>
              <a:pathLst>
                <a:path extrusionOk="0" h="6296" w="4115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b="b" l="l" r="r" t="t"/>
              <a:pathLst>
                <a:path extrusionOk="0" h="2743" w="362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b="b" l="l" r="r" t="t"/>
              <a:pathLst>
                <a:path extrusionOk="0" h="1799" w="1776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b="b" l="l" r="r" t="t"/>
              <a:pathLst>
                <a:path extrusionOk="0" h="900" w="90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b="b" l="l" r="r" t="t"/>
              <a:pathLst>
                <a:path extrusionOk="0" h="4250" w="6138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b="b" l="l" r="r" t="t"/>
              <a:pathLst>
                <a:path extrusionOk="0" h="3643" w="2743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b="b" l="l" r="r" t="t"/>
              <a:pathLst>
                <a:path extrusionOk="0" h="1777" w="1777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b="b" l="l" r="r" t="t"/>
              <a:pathLst>
                <a:path extrusionOk="0" h="922" w="923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b="b" l="l" r="r" t="t"/>
              <a:pathLst>
                <a:path extrusionOk="0" h="6430" w="5935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b="b" l="l" r="r" t="t"/>
              <a:pathLst>
                <a:path extrusionOk="0" h="4406" w="598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b="b" l="l" r="r" t="t"/>
              <a:pathLst>
                <a:path extrusionOk="0" h="3643" w="2721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b="b" l="l" r="r" t="t"/>
              <a:pathLst>
                <a:path extrusionOk="0" h="1777" w="180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b="b" l="l" r="r" t="t"/>
              <a:pathLst>
                <a:path extrusionOk="0" h="923" w="922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b="b" l="l" r="r" t="t"/>
              <a:pathLst>
                <a:path extrusionOk="0" h="6407" w="4002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b="b" l="l" r="r" t="t"/>
              <a:pathLst>
                <a:path extrusionOk="0" h="2721" w="3575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b="b" l="l" r="r" t="t"/>
              <a:pathLst>
                <a:path extrusionOk="0" h="1777" w="1777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b="b" l="l" r="r" t="t"/>
              <a:pathLst>
                <a:path extrusionOk="0" h="901" w="90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b="b" l="l" r="r" t="t"/>
              <a:pathLst>
                <a:path extrusionOk="0" h="6880" w="5396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b="b" l="l" r="r" t="t"/>
              <a:pathLst>
                <a:path extrusionOk="0" h="2945" w="4002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b="b" l="l" r="r" t="t"/>
              <a:pathLst>
                <a:path extrusionOk="0" h="2451" w="1821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b="b" l="l" r="r" t="t"/>
              <a:pathLst>
                <a:path extrusionOk="0" h="1192" w="1193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b="b" l="l" r="r" t="t"/>
              <a:pathLst>
                <a:path extrusionOk="0" h="586" w="608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b="b" l="l" r="r" t="t"/>
              <a:pathLst>
                <a:path extrusionOk="0" h="4272" w="2676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b="b" l="l" r="r" t="t"/>
              <a:pathLst>
                <a:path extrusionOk="0" h="1844" w="2406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b="b" l="l" r="r" t="t"/>
              <a:pathLst>
                <a:path extrusionOk="0" h="1192" w="1192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b="b" l="l" r="r" t="t"/>
              <a:pathLst>
                <a:path extrusionOk="0" h="585" w="608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b="b" l="l" r="r" t="t"/>
              <a:pathLst>
                <a:path extrusionOk="0" h="4609" w="3598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b="b" l="l" r="r" t="t"/>
              <a:pathLst>
                <a:path extrusionOk="0" h="3980" w="2969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b="b" l="l" r="r" t="t"/>
              <a:pathLst>
                <a:path extrusionOk="0" h="1822" w="2451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b="b" l="l" r="r" t="t"/>
              <a:pathLst>
                <a:path extrusionOk="0" h="1192" w="1192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b="b" l="l" r="r" t="t"/>
              <a:pathLst>
                <a:path extrusionOk="0" h="608" w="608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b="b" l="l" r="r" t="t"/>
              <a:pathLst>
                <a:path extrusionOk="0" h="2698" w="4295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b="b" l="l" r="r" t="t"/>
              <a:pathLst>
                <a:path extrusionOk="0" h="2428" w="1822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b="b" l="l" r="r" t="t"/>
              <a:pathLst>
                <a:path extrusionOk="0" h="1193" w="1192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b="b" l="l" r="r" t="t"/>
              <a:pathLst>
                <a:path extrusionOk="0" h="586" w="608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b="b" l="l" r="r" t="t"/>
              <a:pathLst>
                <a:path extrusionOk="0" h="3620" w="4609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b="b" l="l" r="r" t="t"/>
              <a:pathLst>
                <a:path extrusionOk="0" h="13870" w="33517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b="b" l="l" r="r" t="t"/>
              <a:pathLst>
                <a:path extrusionOk="0" h="10206" w="24637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b="b" l="l" r="r" t="t"/>
              <a:pathLst>
                <a:path extrusionOk="0" h="23425" w="56581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b="b" l="l" r="r" t="t"/>
              <a:pathLst>
                <a:path extrusionOk="0" h="19176" w="46353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21900" lIns="121900" rIns="121900" spcFirstLastPara="1" tIns="1219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3" name="Google Shape;413;p1"/>
          <p:cNvSpPr txBox="1"/>
          <p:nvPr/>
        </p:nvSpPr>
        <p:spPr>
          <a:xfrm>
            <a:off x="573545" y="3022989"/>
            <a:ext cx="6459989" cy="338554"/>
          </a:xfrm>
          <a:prstGeom prst="rect">
            <a:avLst/>
          </a:prstGeom>
          <a:noFill/>
          <a:ln>
            <a:noFill/>
          </a:ln>
        </p:spPr>
        <p:txBody>
          <a:bodyPr anchor="ctr" anchorCtr="0" bIns="45700" lIns="91425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MANAGEMENT OFFICERS </a:t>
            </a:r>
            <a:endParaRPr b="1" sz="16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"/>
          <p:cNvSpPr txBox="1"/>
          <p:nvPr/>
        </p:nvSpPr>
        <p:spPr>
          <a:xfrm>
            <a:off x="528404" y="1296473"/>
            <a:ext cx="10110210" cy="1664961"/>
          </a:xfrm>
          <a:prstGeom prst="rect">
            <a:avLst/>
          </a:prstGeom>
          <a:noFill/>
          <a:ln>
            <a:noFill/>
          </a:ln>
        </p:spPr>
        <p:txBody>
          <a:bodyPr anchor="ctr" anchorCtr="0" bIns="146275" lIns="146275" rIns="146275" spcFirstLastPara="1" tIns="146275" wrap="square">
            <a:noAutofit/>
          </a:bodyPr>
          <a:lstStyle/>
          <a:p>
            <a:pPr algn="l"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b="1" cap="none" i="0" lang="en-US" strike="noStrike" sz="3600" u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TRAINING PROGRAMME </a:t>
            </a:r>
            <a:br>
              <a:rPr b="1" cap="none" i="0" lang="en-US" strike="noStrike" sz="3600" u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cap="none" i="0" lang="en-US" strike="noStrike" sz="3600" u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FOR INDUSTRIAL ENTERPRISEs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5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15" name="Google Shape;515;p15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6" name="Google Shape;51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95600" y="2251971"/>
            <a:ext cx="6708594" cy="37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15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6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6"/>
          <p:cNvSpPr txBox="1"/>
          <p:nvPr/>
        </p:nvSpPr>
        <p:spPr>
          <a:xfrm>
            <a:off x="685800" y="1891755"/>
            <a:ext cx="105918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Factory Size.</a:t>
            </a:r>
            <a:endParaRPr/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 manufacturing plants nationwide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 Global G.A.P &amp; Organic dairy farms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large dairy processing plants achieve high-end automation technology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Distribution network of more than 250,000 retail outlets in the country and exported to more than 60 countries.</a:t>
            </a:r>
            <a:endParaRPr/>
          </a:p>
        </p:txBody>
      </p:sp>
      <p:sp>
        <p:nvSpPr>
          <p:cNvPr id="524" name="Google Shape;524;p16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25" name="Google Shape;525;p16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(1)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17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17"/>
          <p:cNvSpPr txBox="1"/>
          <p:nvPr/>
        </p:nvSpPr>
        <p:spPr>
          <a:xfrm>
            <a:off x="838200" y="1919633"/>
            <a:ext cx="9601200" cy="38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Technological characteristics of </a:t>
            </a:r>
            <a:r>
              <a:rPr lang="en-US" sz="20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Vinamilk</a:t>
            </a: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factories:</a:t>
            </a:r>
            <a:endParaRPr sz="2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Closed production system and automation &gt; 90%.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Applying 4.0 technology – IoT, Big Data in production and energy management.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Meets ISO 50001 energy management standard.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energy-saving and renewable energy technologies such as: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Rooftop solar power at 13 factories and farms.</a:t>
            </a:r>
          </a:p>
          <a:p>
            <a:pPr marL="800100" marR="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regenerated steam, reusing waste heat.</a:t>
            </a:r>
          </a:p>
          <a:p>
            <a:pPr marL="800100" marR="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24/7 online energy monitoring system.</a:t>
            </a:r>
            <a:endParaRPr dirty="0"/>
          </a:p>
        </p:txBody>
      </p:sp>
      <p:sp>
        <p:nvSpPr>
          <p:cNvPr id="532" name="Google Shape;532;p17"/>
          <p:cNvSpPr txBox="1"/>
          <p:nvPr/>
        </p:nvSpPr>
        <p:spPr>
          <a:xfrm>
            <a:off x="609600" y="1266124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33" name="Google Shape;533;p17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(2)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18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18"/>
          <p:cNvSpPr txBox="1"/>
          <p:nvPr/>
        </p:nvSpPr>
        <p:spPr>
          <a:xfrm>
            <a:off x="685800" y="1828800"/>
            <a:ext cx="105156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</a:t>
            </a:r>
            <a:r>
              <a:rPr lang="en-US" sz="20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Vinamilk's</a:t>
            </a: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commitment and orientation for green and sustainable development:</a:t>
            </a:r>
            <a:endParaRPr sz="2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Large investment in renewable energy: 42 MWp of rooftop solar power.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goal of developing the Green Farm model.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v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Commit to Net Zero emissions by 2050.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8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1" name="Google Shape;541;p18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9"/>
          <p:cNvSpPr txBox="1"/>
          <p:nvPr/>
        </p:nvSpPr>
        <p:spPr>
          <a:xfrm>
            <a:off x="838200" y="2011520"/>
            <a:ext cx="9601200" cy="96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Solutions at Vinamilk:</a:t>
            </a:r>
            <a:endParaRPr lang="en-US"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1. Improvement of Technology and Equipment Upgrades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9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9" name="Google Shape;549;p19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(4)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FDB355-2246-B210-BB26-9A5FF10983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882322"/>
              </p:ext>
            </p:extLst>
          </p:nvPr>
        </p:nvGraphicFramePr>
        <p:xfrm>
          <a:off x="838200" y="2968184"/>
          <a:ext cx="11206480" cy="282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2643">
                  <a:extLst>
                    <a:ext uri="{9D8B030D-6E8A-4147-A177-3AD203B41FA5}">
                      <a16:colId xmlns:a16="http://schemas.microsoft.com/office/drawing/2014/main" val="23124776"/>
                    </a:ext>
                  </a:extLst>
                </a:gridCol>
                <a:gridCol w="2869837">
                  <a:extLst>
                    <a:ext uri="{9D8B030D-6E8A-4147-A177-3AD203B41FA5}">
                      <a16:colId xmlns:a16="http://schemas.microsoft.com/office/drawing/2014/main" val="409847932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661934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8093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Estimated Investment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Energy Saving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Payback Period (Years)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88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Replacing electric motors with high-efficiency motors (IE3/IE4)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 – 40 million VND / motor depending on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 – 10% electrical energy of mechanical equipment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2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Variable frequency compressors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200 – 400 million VND / compressor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 – 30% electrical energy of compressors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281725"/>
                  </a:ext>
                </a:extLst>
              </a:tr>
              <a:tr h="539392">
                <a:tc>
                  <a:txBody>
                    <a:bodyPr/>
                    <a:lstStyle/>
                    <a:p>
                      <a:r>
                        <a:rPr lang="en-US"/>
                        <a:t>Replacing lighting with LED lights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100 – 300 million VND for the whole factory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30 – 60% electrical lighting energy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06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Applying variable frequency drives and automation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300 – 600 million VND depending on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 – 20% electrical energy of the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147573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>
          <a:extLst>
            <a:ext uri="{FF2B5EF4-FFF2-40B4-BE49-F238E27FC236}">
              <a16:creationId xmlns:a16="http://schemas.microsoft.com/office/drawing/2014/main" id="{583262C9-76CA-D736-2427-EFAF96A1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36AB6B86-7960-9604-80FC-2368485DB5CF}"/>
              </a:ext>
            </a:extLst>
          </p:cNvPr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9">
            <a:extLst>
              <a:ext uri="{FF2B5EF4-FFF2-40B4-BE49-F238E27FC236}">
                <a16:creationId xmlns:a16="http://schemas.microsoft.com/office/drawing/2014/main" id="{281D04B5-BEE4-F851-1A36-E8F6673D4F18}"/>
              </a:ext>
            </a:extLst>
          </p:cNvPr>
          <p:cNvSpPr txBox="1"/>
          <p:nvPr/>
        </p:nvSpPr>
        <p:spPr>
          <a:xfrm>
            <a:off x="838200" y="2011520"/>
            <a:ext cx="9601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Solutions at Vinamilk:</a:t>
            </a: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2</a:t>
            </a:r>
            <a:r>
              <a:rPr lang="en-US" sz="2000" b="1">
                <a:solidFill>
                  <a:schemeClr val="dk1"/>
                </a:solidFill>
              </a:rPr>
              <a:t>. </a:t>
            </a:r>
            <a:r>
              <a:rPr lang="en-US" sz="1800"/>
              <a:t>Utilizing Renewable Energy Sources and Heat Recovery</a:t>
            </a: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9">
            <a:extLst>
              <a:ext uri="{FF2B5EF4-FFF2-40B4-BE49-F238E27FC236}">
                <a16:creationId xmlns:a16="http://schemas.microsoft.com/office/drawing/2014/main" id="{7933CB0D-584F-B2E8-7B0D-D4ECF12403BE}"/>
              </a:ext>
            </a:extLst>
          </p:cNvPr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9" name="Google Shape;549;p19">
            <a:extLst>
              <a:ext uri="{FF2B5EF4-FFF2-40B4-BE49-F238E27FC236}">
                <a16:creationId xmlns:a16="http://schemas.microsoft.com/office/drawing/2014/main" id="{C705D171-B461-4522-9219-82005E5A4A6C}"/>
              </a:ext>
            </a:extLst>
          </p:cNvPr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(5)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8C8E62-AEFE-4B68-221C-9C5773203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47943"/>
              </p:ext>
            </p:extLst>
          </p:nvPr>
        </p:nvGraphicFramePr>
        <p:xfrm>
          <a:off x="762000" y="3179542"/>
          <a:ext cx="11206480" cy="1676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3124776"/>
                    </a:ext>
                  </a:extLst>
                </a:gridCol>
                <a:gridCol w="3332480">
                  <a:extLst>
                    <a:ext uri="{9D8B030D-6E8A-4147-A177-3AD203B41FA5}">
                      <a16:colId xmlns:a16="http://schemas.microsoft.com/office/drawing/2014/main" val="409847932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661934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8093681"/>
                    </a:ext>
                  </a:extLst>
                </a:gridCol>
              </a:tblGrid>
              <a:tr h="640067">
                <a:tc>
                  <a:txBody>
                    <a:bodyPr/>
                    <a:lstStyle/>
                    <a:p>
                      <a:r>
                        <a:rPr lang="en-US"/>
                        <a:t>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Estimated Investment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Energy Saving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Payback Period (Years)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88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Heat recovery systems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500 – 1,000 million VND depending on scale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10 – 20% of fuel consumption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2-4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72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Installing solar energy systems (Solar PV)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 – 20 million VND/kWp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 – 20% reduction in grid electricity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5-7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281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001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>
          <a:extLst>
            <a:ext uri="{FF2B5EF4-FFF2-40B4-BE49-F238E27FC236}">
              <a16:creationId xmlns:a16="http://schemas.microsoft.com/office/drawing/2014/main" id="{47CAD0AF-2CF9-0994-C11F-608A008C8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8AC0181F-D340-B500-7EE9-156080C5EFB1}"/>
              </a:ext>
            </a:extLst>
          </p:cNvPr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9">
            <a:extLst>
              <a:ext uri="{FF2B5EF4-FFF2-40B4-BE49-F238E27FC236}">
                <a16:creationId xmlns:a16="http://schemas.microsoft.com/office/drawing/2014/main" id="{A4CD6750-5533-BE70-71E5-CD665D46D024}"/>
              </a:ext>
            </a:extLst>
          </p:cNvPr>
          <p:cNvSpPr txBox="1"/>
          <p:nvPr/>
        </p:nvSpPr>
        <p:spPr>
          <a:xfrm>
            <a:off x="671146" y="1715133"/>
            <a:ext cx="10849708" cy="470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Results at </a:t>
            </a:r>
            <a:r>
              <a:rPr lang="en-US" sz="20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Vinamilk</a:t>
            </a: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Electricity consumption was reduced to 137.3 kWh per ton of product, compared to 141 kWh per ton before implementing the energy-saving solution.
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Use renewable energy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86% of the energy used comes from green and clean sources such as biomass and compressed natural gas (CNG). EVN
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Solar energy system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11 factories and 13 farms have installed solar energy systems with a total capacity of 42MWp, meeting 15-20% of power demand.
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Excess heat recovery and reuse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92% of excess heat is recovered and reused during the production process.
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Lighting system improvements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Replacing high-voltage lights with LEDs, saving 72% of lighting power.</a:t>
            </a:r>
            <a:endParaRPr lang="vi-V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9">
            <a:extLst>
              <a:ext uri="{FF2B5EF4-FFF2-40B4-BE49-F238E27FC236}">
                <a16:creationId xmlns:a16="http://schemas.microsoft.com/office/drawing/2014/main" id="{EFFF1B14-7269-9998-2182-D97A0B5465E0}"/>
              </a:ext>
            </a:extLst>
          </p:cNvPr>
          <p:cNvSpPr txBox="1"/>
          <p:nvPr/>
        </p:nvSpPr>
        <p:spPr>
          <a:xfrm>
            <a:off x="609600" y="1205610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9" name="Google Shape;549;p19">
            <a:extLst>
              <a:ext uri="{FF2B5EF4-FFF2-40B4-BE49-F238E27FC236}">
                <a16:creationId xmlns:a16="http://schemas.microsoft.com/office/drawing/2014/main" id="{E4AEC88F-853A-3DF3-0C9F-B63D6E8CDBEC}"/>
              </a:ext>
            </a:extLst>
          </p:cNvPr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(6)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1145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21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63" name="Google Shape;563;p21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4" name="Google Shape;56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90800" y="2211383"/>
            <a:ext cx="7395009" cy="4148138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21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2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22"/>
          <p:cNvSpPr txBox="1"/>
          <p:nvPr/>
        </p:nvSpPr>
        <p:spPr>
          <a:xfrm>
            <a:off x="609600" y="1828800"/>
            <a:ext cx="107442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Factory Size.</a:t>
            </a:r>
            <a:endParaRPr dirty="0"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Production system: SABECO owns 26 breweries across the country with a total production capacity of over 2.2 billion liters of beer/year.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Personnel: The Group currently has more than 8,100 employees.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 Main products: Including well-known beer brands such as Bia Saigon and Bia 333.</a:t>
            </a:r>
            <a:endParaRPr dirty="0"/>
          </a:p>
        </p:txBody>
      </p:sp>
      <p:sp>
        <p:nvSpPr>
          <p:cNvPr id="572" name="Google Shape;572;p22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73" name="Google Shape;573;p22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(1)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23"/>
          <p:cNvSpPr txBox="1"/>
          <p:nvPr/>
        </p:nvSpPr>
        <p:spPr>
          <a:xfrm>
            <a:off x="723900" y="1905000"/>
            <a:ext cx="107442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SABECO's Sustainable Green Development Goals.</a:t>
            </a:r>
            <a:endParaRPr/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energy consumption: SABECO aims to reduce electricity consumption by 43%, equivalent to reducing about 65,000 tons of CO₂ emissions. By 2026, the company aims to reduce electricity consumption by 50-60%, equivalent to about 75,000 tons of CO₂ emissions.</a:t>
            </a:r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Increase the use of renewable energy: The company plans to use 50% of renewable energy sources, especially solar energy, by 2026. ​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23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81" name="Google Shape;581;p23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(2)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/>
          <p:cNvSpPr txBox="1">
            <a:spLocks noGrp="1"/>
          </p:cNvSpPr>
          <p:nvPr>
            <p:ph type="subTitle" idx="1"/>
          </p:nvPr>
        </p:nvSpPr>
        <p:spPr>
          <a:xfrm>
            <a:off x="609600" y="1524000"/>
            <a:ext cx="11277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143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400"/>
              <a:buFont typeface="Calibri"/>
              <a:buAutoNum type="romanUcPeriod"/>
            </a:pPr>
            <a:r>
              <a:rPr lang="en-US" b="1">
                <a:solidFill>
                  <a:srgbClr val="337177"/>
                </a:solidFill>
              </a:rPr>
              <a:t>TYPICAL CASE STUDIES AND EEMS</a:t>
            </a:r>
            <a:endParaRPr/>
          </a:p>
          <a:p>
            <a:pPr marL="514350" lvl="0" indent="-5143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7177"/>
              </a:buClr>
              <a:buSzPts val="2400"/>
              <a:buFont typeface="Calibri"/>
              <a:buAutoNum type="romanUcPeriod"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SOLUTIONS AND LESSONS LEARNED</a:t>
            </a:r>
            <a:endParaRPr/>
          </a:p>
        </p:txBody>
      </p:sp>
      <p:sp>
        <p:nvSpPr>
          <p:cNvPr id="420" name="Google Shape;420;p2"/>
          <p:cNvSpPr/>
          <p:nvPr/>
        </p:nvSpPr>
        <p:spPr>
          <a:xfrm>
            <a:off x="5011624" y="457200"/>
            <a:ext cx="173156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Content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24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24"/>
          <p:cNvSpPr txBox="1"/>
          <p:nvPr/>
        </p:nvSpPr>
        <p:spPr>
          <a:xfrm>
            <a:off x="723900" y="1981200"/>
            <a:ext cx="107442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SABECO's Sustainable Green Development Strategy.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Adopt standard energy management system. Applying ISO 50001</a:t>
            </a:r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Investment in renewable energy: Using solar energy, in order to increase clean energy and reduce carbon emissions.</a:t>
            </a:r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Optimization of production processes: SABECO Hanoi implements technical improvement measures and technological innovation to improve energy efficiency and reduce waste.​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24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90" name="Google Shape;590;p24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25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25"/>
          <p:cNvSpPr txBox="1"/>
          <p:nvPr/>
        </p:nvSpPr>
        <p:spPr>
          <a:xfrm>
            <a:off x="440725" y="1757175"/>
            <a:ext cx="107442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Specific solutions: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Establishment of the Energy Management Board.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Participate in the energy system optimization project.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Installation of rooftop solar power system.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Technological and equipment improvements.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25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99" name="Google Shape;599;p25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(4)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25"/>
          <p:cNvSpPr txBox="1"/>
          <p:nvPr/>
        </p:nvSpPr>
        <p:spPr>
          <a:xfrm>
            <a:off x="587298" y="4343400"/>
            <a:ext cx="107442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</a:t>
            </a:r>
            <a:r>
              <a:rPr lang="en-US" sz="2000" b="1" dirty="0">
                <a:solidFill>
                  <a:schemeClr val="dk1"/>
                </a:solidFill>
              </a:rPr>
              <a:t>Expected r</a:t>
            </a: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esults at SABECO:</a:t>
            </a:r>
            <a:endParaRPr dirty="0"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Reducing 5-7% in electricity &amp; 5% FO oil per 1,000 liters of beer.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Building an energy-saving culture in your business.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6"/>
          <p:cNvSpPr txBox="1"/>
          <p:nvPr/>
        </p:nvSpPr>
        <p:spPr>
          <a:xfrm>
            <a:off x="609600" y="2438400"/>
            <a:ext cx="109728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II. </a:t>
            </a:r>
            <a:endParaRPr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SOLUTIONS AND LESSONS LEARNED</a:t>
            </a:r>
            <a:endParaRPr/>
          </a:p>
        </p:txBody>
      </p:sp>
      <p:sp>
        <p:nvSpPr>
          <p:cNvPr id="606" name="Google Shape;606;p26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27"/>
          <p:cNvSpPr txBox="1"/>
          <p:nvPr/>
        </p:nvSpPr>
        <p:spPr>
          <a:xfrm>
            <a:off x="1219200" y="446181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1. Popular technology solutions</a:t>
            </a:r>
            <a:endParaRPr/>
          </a:p>
        </p:txBody>
      </p:sp>
      <p:sp>
        <p:nvSpPr>
          <p:cNvPr id="612" name="Google Shape;612;p27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27"/>
          <p:cNvSpPr txBox="1"/>
          <p:nvPr/>
        </p:nvSpPr>
        <p:spPr>
          <a:xfrm>
            <a:off x="762000" y="1395943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Renewable energy: Solar power, biomass.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Inverters, compensators, LEDs.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 recovery and reuse.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8"/>
          <p:cNvSpPr txBox="1"/>
          <p:nvPr/>
        </p:nvSpPr>
        <p:spPr>
          <a:xfrm>
            <a:off x="1447800" y="381000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2. Energy management solutions</a:t>
            </a:r>
            <a:endParaRPr sz="28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28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28"/>
          <p:cNvSpPr txBox="1"/>
          <p:nvPr/>
        </p:nvSpPr>
        <p:spPr>
          <a:xfrm>
            <a:off x="685800" y="1362189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</a:rPr>
              <a:t> 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ISO 50001 Energy Management System</a:t>
            </a:r>
            <a:endParaRPr lang="en-US" sz="2000" b="1">
              <a:solidFill>
                <a:schemeClr val="dk1"/>
              </a:solidFill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Establishment of the Internal Energy Management Board</a:t>
            </a:r>
            <a:endParaRPr lang="en-US" sz="2000" b="1">
              <a:solidFill>
                <a:schemeClr val="dk1"/>
              </a:solidFill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training and communications.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29"/>
          <p:cNvSpPr txBox="1"/>
          <p:nvPr/>
        </p:nvSpPr>
        <p:spPr>
          <a:xfrm>
            <a:off x="1295400" y="407965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3. Difficulties In Implementation</a:t>
            </a:r>
            <a:endParaRPr sz="28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29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29"/>
          <p:cNvSpPr txBox="1"/>
          <p:nvPr/>
        </p:nvSpPr>
        <p:spPr>
          <a:xfrm>
            <a:off x="685800" y="1514590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initial investment cost is reported to be high.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Lack of specialized technical personnel.</a:t>
            </a:r>
          </a:p>
          <a:p>
            <a:pPr marL="342900" indent="-342900">
              <a:lnSpc>
                <a:spcPct val="150000"/>
              </a:lnSpc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/>
              <a:t>Employees' awareness of efficient and economical energy use is still low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30"/>
          <p:cNvSpPr txBox="1"/>
          <p:nvPr/>
        </p:nvSpPr>
        <p:spPr>
          <a:xfrm>
            <a:off x="1219200" y="228600"/>
            <a:ext cx="97536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4. Development trend of </a:t>
            </a:r>
            <a:endParaRPr sz="24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EEMs</a:t>
            </a:r>
            <a:endParaRPr/>
          </a:p>
        </p:txBody>
      </p:sp>
      <p:sp>
        <p:nvSpPr>
          <p:cNvPr id="633" name="Google Shape;633;p30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30"/>
          <p:cNvSpPr txBox="1"/>
          <p:nvPr/>
        </p:nvSpPr>
        <p:spPr>
          <a:xfrm>
            <a:off x="762000" y="1642480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Smart Factory – Smart Factory.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IoT Technology &amp; Real-time Energy Monitoring.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Achieved Carbon Neutral / Net Zero certification.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1"/>
          <p:cNvSpPr txBox="1"/>
          <p:nvPr/>
        </p:nvSpPr>
        <p:spPr>
          <a:xfrm>
            <a:off x="1066800" y="2590800"/>
            <a:ext cx="9753600" cy="701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SUMMARY AND DISCUSSION</a:t>
            </a:r>
            <a:endParaRPr/>
          </a:p>
        </p:txBody>
      </p:sp>
      <p:sp>
        <p:nvSpPr>
          <p:cNvPr id="640" name="Google Shape;640;p31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32"/>
          <p:cNvSpPr txBox="1"/>
          <p:nvPr/>
        </p:nvSpPr>
        <p:spPr>
          <a:xfrm>
            <a:off x="1248248" y="381000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1. Summary of contents</a:t>
            </a:r>
            <a:endParaRPr/>
          </a:p>
        </p:txBody>
      </p:sp>
      <p:sp>
        <p:nvSpPr>
          <p:cNvPr id="646" name="Google Shape;646;p32" descr="Phát triển đô thị Việt Nam ứng phó với biến đổi khí hậu"/>
          <p:cNvSpPr/>
          <p:nvPr/>
        </p:nvSpPr>
        <p:spPr>
          <a:xfrm>
            <a:off x="1084499" y="1310640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32"/>
          <p:cNvSpPr txBox="1"/>
          <p:nvPr/>
        </p:nvSpPr>
        <p:spPr>
          <a:xfrm>
            <a:off x="762000" y="1308046"/>
            <a:ext cx="10134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important role of energy efficiency.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Businesses need to combine technology &amp; management solutions.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Case studies are practical proof.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3"/>
          <p:cNvSpPr txBox="1"/>
          <p:nvPr/>
        </p:nvSpPr>
        <p:spPr>
          <a:xfrm>
            <a:off x="1371600" y="381000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2. Group discussions</a:t>
            </a:r>
            <a:endParaRPr/>
          </a:p>
        </p:txBody>
      </p:sp>
      <p:sp>
        <p:nvSpPr>
          <p:cNvPr id="653" name="Google Shape;653;p3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33"/>
          <p:cNvSpPr txBox="1"/>
          <p:nvPr/>
        </p:nvSpPr>
        <p:spPr>
          <a:xfrm>
            <a:off x="876300" y="1362189"/>
            <a:ext cx="104394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Suggested question: What did you learn from the case studies?</a:t>
            </a:r>
            <a:b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What difficulties do Vietnamese enterprises still have when implementing the energy efficiency</a:t>
            </a:r>
            <a:b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Propose an improvement solution?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/>
          <p:cNvSpPr txBox="1"/>
          <p:nvPr/>
        </p:nvSpPr>
        <p:spPr>
          <a:xfrm>
            <a:off x="2000950" y="304800"/>
            <a:ext cx="8190099" cy="7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Lesson objectives</a:t>
            </a:r>
            <a:endParaRPr sz="28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"/>
          <p:cNvSpPr txBox="1"/>
          <p:nvPr/>
        </p:nvSpPr>
        <p:spPr>
          <a:xfrm>
            <a:off x="762000" y="1514590"/>
            <a:ext cx="9903383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Analysis of typical case studies in Vietnam and internationally.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technology solutions &amp; energy management in practice.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Google Shape;659;p34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660" name="Google Shape;660;p34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34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34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34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34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34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34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34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34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34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34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34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34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34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34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34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34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34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34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34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34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34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34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34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34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34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34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34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34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34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34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34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34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34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34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34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34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34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34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34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34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34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34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34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34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34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34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34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34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34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34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34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34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34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34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34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34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34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34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34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34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34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34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34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34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34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34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34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34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34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34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34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34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34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34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34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34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34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34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34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34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34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34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34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34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34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34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34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34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34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34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34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34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34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34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34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34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34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34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34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34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34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34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34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34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34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34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34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34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34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34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34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34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34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34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34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34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34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34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34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34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34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34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34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34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34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34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34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34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34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34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34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34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34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34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34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34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34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34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34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34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34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34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34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34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34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34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34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34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34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34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34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34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34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34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34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34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34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34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34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34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34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34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34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34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34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34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34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34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34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34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34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34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34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34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34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34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34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34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34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34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34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34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34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34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34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34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34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34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34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34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34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34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34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34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34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34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34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34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34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34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34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34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34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34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34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34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34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34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34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34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34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34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34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34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34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34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34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34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34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34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34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34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34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34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34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34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34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34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34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34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34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34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34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34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34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34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34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34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34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34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34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34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34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34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34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34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34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34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34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34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34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34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34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34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34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Google Shape;949;p34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34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34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34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34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34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34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34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34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34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34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34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34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34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34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34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34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34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34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34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34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34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34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34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34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34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75" name="Google Shape;975;p34"/>
          <p:cNvSpPr txBox="1"/>
          <p:nvPr/>
        </p:nvSpPr>
        <p:spPr>
          <a:xfrm>
            <a:off x="1389081" y="2454982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>
                <a:solidFill>
                  <a:srgbClr val="337177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 sz="4800" b="1" i="0" u="none" strike="noStrike" cap="none">
              <a:solidFill>
                <a:srgbClr val="337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9"/>
          <p:cNvSpPr txBox="1"/>
          <p:nvPr/>
        </p:nvSpPr>
        <p:spPr>
          <a:xfrm>
            <a:off x="1201501" y="2438400"/>
            <a:ext cx="9753600" cy="1243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I.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TYPICAL CASE STUDIES and EEMs</a:t>
            </a:r>
            <a:endParaRPr/>
          </a:p>
        </p:txBody>
      </p:sp>
      <p:sp>
        <p:nvSpPr>
          <p:cNvPr id="466" name="Google Shape;466;p9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0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10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3" name="Google Shape;47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3502" y="2206004"/>
            <a:ext cx="6165563" cy="4118596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10"/>
          <p:cNvSpPr txBox="1"/>
          <p:nvPr/>
        </p:nvSpPr>
        <p:spPr>
          <a:xfrm>
            <a:off x="3069373" y="3266636"/>
            <a:ext cx="61387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0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(1)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1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11"/>
          <p:cNvSpPr txBox="1"/>
          <p:nvPr/>
        </p:nvSpPr>
        <p:spPr>
          <a:xfrm>
            <a:off x="689517" y="2026340"/>
            <a:ext cx="96012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Factory Size.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founded: 1996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Address: Van Tu, Thuong Tin, Hanoi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Area: 33 hectares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Products: Heinken, Tiger, Larue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100% renewable energy</a:t>
            </a:r>
            <a:endParaRPr/>
          </a:p>
        </p:txBody>
      </p:sp>
      <p:sp>
        <p:nvSpPr>
          <p:cNvPr id="482" name="Google Shape;482;p11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11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(2)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2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2"/>
          <p:cNvSpPr txBox="1"/>
          <p:nvPr/>
        </p:nvSpPr>
        <p:spPr>
          <a:xfrm>
            <a:off x="609600" y="1905000"/>
            <a:ext cx="109728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Sustainability Commitment &amp; Energy Strategy.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Heineken Global has launched a sustainable development strategy with an orientation to 2030 and 2040, which highlights the following: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goal of "Net Zero" CO₂ emissions by 2040 across the entire value chain.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CO₂ emissions in production by 30% by 2030 (compared to 2018).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use 100% renewable electricity for beer production by 2030.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Optimize water use and conserve water resources at factories.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12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12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3"/>
          <p:cNvSpPr txBox="1"/>
          <p:nvPr/>
        </p:nvSpPr>
        <p:spPr>
          <a:xfrm>
            <a:off x="609600" y="1981200"/>
            <a:ext cx="109728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Solutions implemented at Heineken.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Heineken Vietnam Brewery - Hanoi has implemented many energy-saving solutions to improve production efficiency and minimize environmental impacts. Measures include: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Management System: Establishment of Energy Management Board 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Inverter, cosφ compensating capacitor, steam pipe insulation: 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factory-wide LEDs.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100% biomass fuel</a:t>
            </a:r>
            <a:endParaRPr/>
          </a:p>
        </p:txBody>
      </p:sp>
      <p:sp>
        <p:nvSpPr>
          <p:cNvPr id="499" name="Google Shape;499;p13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13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4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14"/>
          <p:cNvSpPr txBox="1"/>
          <p:nvPr/>
        </p:nvSpPr>
        <p:spPr>
          <a:xfrm>
            <a:off x="617034" y="2133600"/>
            <a:ext cx="109728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Results Achieved.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Saves ~2.78 million kWh over 5 years.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emissions by ~3,368 tons of CO₂/year.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proportion of renewable energy reaches nearly 100%.</a:t>
            </a:r>
            <a:endParaRPr/>
          </a:p>
        </p:txBody>
      </p:sp>
      <p:sp>
        <p:nvSpPr>
          <p:cNvPr id="508" name="Google Shape;508;p14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14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(4)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 Trống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1557</Words>
  <Application>Microsoft Macintosh PowerPoint</Application>
  <PresentationFormat>Widescreen</PresentationFormat>
  <Paragraphs>180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Montserrat</vt:lpstr>
      <vt:lpstr>Fira Sans Extra Condensed</vt:lpstr>
      <vt:lpstr>Noto Sans Symbols</vt:lpstr>
      <vt:lpstr>Calibri</vt:lpstr>
      <vt:lpstr>Wingdings</vt:lpstr>
      <vt:lpstr>Arial</vt:lpstr>
      <vt:lpstr>Slide Trống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hello</dc:creator>
  <cp:lastModifiedBy>823417-Nguyễn Mạnh Hùng</cp:lastModifiedBy>
  <cp:revision>13</cp:revision>
  <dcterms:created xsi:type="dcterms:W3CDTF">2024-06-15T02:05:56Z</dcterms:created>
  <dcterms:modified xsi:type="dcterms:W3CDTF">2025-06-26T02:42:14Z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1094223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